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3" r:id="rId15"/>
    <p:sldId id="270" r:id="rId16"/>
  </p:sldIdLst>
  <p:sldSz cx="12192000" cy="6858000"/>
  <p:notesSz cx="6907213" cy="1003458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fan Moeller" initials="SM" lastIdx="2" clrIdx="0">
    <p:extLst>
      <p:ext uri="{19B8F6BF-5375-455C-9EA6-DF929625EA0E}">
        <p15:presenceInfo xmlns:p15="http://schemas.microsoft.com/office/powerpoint/2012/main" userId="S-1-5-21-1521528474-4041043257-3999049749-117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59041" autoAdjust="0"/>
  </p:normalViewPr>
  <p:slideViewPr>
    <p:cSldViewPr snapToGrid="0">
      <p:cViewPr varScale="1">
        <p:scale>
          <a:sx n="68" d="100"/>
          <a:sy n="68" d="100"/>
        </p:scale>
        <p:origin x="2058" y="-9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8-23T16:24:08.737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  <p:cm authorId="1" dt="2017-08-23T16:24:10.593" idx="2">
    <p:pos x="146" y="146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93126" cy="503473"/>
          </a:xfrm>
          <a:prstGeom prst="rect">
            <a:avLst/>
          </a:prstGeom>
        </p:spPr>
        <p:txBody>
          <a:bodyPr vert="horz" lIns="96799" tIns="48400" rIns="96799" bIns="48400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12489" y="0"/>
            <a:ext cx="2993126" cy="503473"/>
          </a:xfrm>
          <a:prstGeom prst="rect">
            <a:avLst/>
          </a:prstGeom>
        </p:spPr>
        <p:txBody>
          <a:bodyPr vert="horz" lIns="96799" tIns="48400" rIns="96799" bIns="48400" rtlCol="0"/>
          <a:lstStyle>
            <a:lvl1pPr algn="r">
              <a:defRPr sz="1300"/>
            </a:lvl1pPr>
          </a:lstStyle>
          <a:p>
            <a:fld id="{CDAB7CBD-D93E-4038-9148-AF102E5607FA}" type="datetimeFigureOut">
              <a:rPr lang="de-DE" smtClean="0"/>
              <a:t>21.08.2023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42913" y="1254125"/>
            <a:ext cx="6021387" cy="3387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99" tIns="48400" rIns="96799" bIns="4840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90722" y="4829146"/>
            <a:ext cx="5525770" cy="3951119"/>
          </a:xfrm>
          <a:prstGeom prst="rect">
            <a:avLst/>
          </a:prstGeom>
        </p:spPr>
        <p:txBody>
          <a:bodyPr vert="horz" lIns="96799" tIns="48400" rIns="96799" bIns="4840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31117"/>
            <a:ext cx="2993126" cy="503471"/>
          </a:xfrm>
          <a:prstGeom prst="rect">
            <a:avLst/>
          </a:prstGeom>
        </p:spPr>
        <p:txBody>
          <a:bodyPr vert="horz" lIns="96799" tIns="48400" rIns="96799" bIns="48400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12489" y="9531117"/>
            <a:ext cx="2993126" cy="503471"/>
          </a:xfrm>
          <a:prstGeom prst="rect">
            <a:avLst/>
          </a:prstGeom>
        </p:spPr>
        <p:txBody>
          <a:bodyPr vert="horz" lIns="96799" tIns="48400" rIns="96799" bIns="48400" rtlCol="0" anchor="b"/>
          <a:lstStyle>
            <a:lvl1pPr algn="r">
              <a:defRPr sz="1300"/>
            </a:lvl1pPr>
          </a:lstStyle>
          <a:p>
            <a:fld id="{B420BDCE-1055-42FF-8C5E-598F1A7AFB2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7743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771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35152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879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1017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2677" indent="-252677">
              <a:buFont typeface="Wingdings" pitchFamily="2" charset="2"/>
              <a:buChar char="à"/>
              <a:defRPr/>
            </a:pPr>
            <a:endParaRPr lang="de-DE" altLang="de-DE" dirty="0">
              <a:sym typeface="Wingdings" pitchFamily="2" charset="2"/>
            </a:endParaRPr>
          </a:p>
          <a:p>
            <a:pPr marL="252677" indent="-252677" defTabSz="967996">
              <a:defRPr/>
            </a:pPr>
            <a:endParaRPr lang="de-DE" altLang="de-DE" dirty="0">
              <a:sym typeface="Wingdings" pitchFamily="2" charset="2"/>
            </a:endParaRPr>
          </a:p>
          <a:p>
            <a:pPr marL="252677" indent="-252677">
              <a:defRPr/>
            </a:pPr>
            <a:endParaRPr lang="de-DE" altLang="de-DE" dirty="0">
              <a:sym typeface="Wingdings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93541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2677" indent="-252677">
              <a:defRPr/>
            </a:pPr>
            <a:endParaRPr lang="de-DE" alt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86773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915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499" indent="-181499">
              <a:buFont typeface="Arial" panose="020B0604020202020204" pitchFamily="34" charset="0"/>
              <a:buChar char="•"/>
            </a:pPr>
            <a:endParaRPr lang="de-DE" baseline="0" dirty="0">
              <a:sym typeface="Wingdings" panose="05000000000000000000" pitchFamily="2" charset="2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935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031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3210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7996">
              <a:defRPr/>
            </a:pPr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4415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5237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de-DE" altLang="de-DE" sz="1300" dirty="0"/>
              <a:t/>
            </a:r>
            <a:br>
              <a:rPr lang="de-DE" altLang="de-DE" sz="1300" dirty="0"/>
            </a:br>
            <a:endParaRPr lang="de-DE" altLang="de-DE" sz="13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de-DE" altLang="de-DE" sz="1300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0496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de-DE" altLang="de-DE" sz="1300" dirty="0"/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endParaRPr lang="de-DE" altLang="de-DE" sz="1300" b="1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0BDCE-1055-42FF-8C5E-598F1A7AFB2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828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AC164-A7E1-4D13-B80A-DC812EC9F810}" type="datetime1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2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CC745-DB3E-4788-8E79-686355E5DFEB}" type="datetime1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620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938B9-7CDB-45BE-9C1F-4043DE79C218}" type="datetime1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75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03CB5-ACB4-4EB3-835F-8497EDF5E238}" type="datetime1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931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04589-8493-4728-873A-FEC792FDAA24}" type="datetime1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9073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D8C7A-A1A3-4232-AD09-25C39937271D}" type="datetime1">
              <a:rPr lang="de-DE" smtClean="0"/>
              <a:t>21.08.2023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177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E7FC0-B676-4E27-9D8A-B9C46A2DF951}" type="datetime1">
              <a:rPr lang="de-DE" smtClean="0"/>
              <a:t>21.08.2023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362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38BC6-579C-42C1-A163-3CF841751BB3}" type="datetime1">
              <a:rPr lang="de-DE" smtClean="0"/>
              <a:t>21.08.2023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520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13F8-E0D9-4A8B-8E04-395489351C04}" type="datetime1">
              <a:rPr lang="de-DE" smtClean="0"/>
              <a:t>21.08.2023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202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C3150-64AE-403C-86EF-9F677B099871}" type="datetime1">
              <a:rPr lang="de-DE" smtClean="0"/>
              <a:t>21.08.2023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830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9FFBF-0426-44F4-9BB4-6E25D7B63F67}" type="datetime1">
              <a:rPr lang="de-DE" smtClean="0"/>
              <a:t>21.08.2023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092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0FBD9-74FF-4845-9434-14AC0C0006E7}" type="datetime1">
              <a:rPr lang="de-DE" smtClean="0"/>
              <a:t>21.08.2023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6E854-888E-4198-AC68-455D6459561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4082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Relationship Id="rId9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image" Target="../media/image1.emf"/><Relationship Id="rId7" Type="http://schemas.microsoft.com/office/2007/relationships/hdphoto" Target="../media/hdphoto1.wd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30200" y="650250"/>
            <a:ext cx="10095420" cy="2577044"/>
          </a:xfrm>
        </p:spPr>
        <p:txBody>
          <a:bodyPr>
            <a:normAutofit/>
          </a:bodyPr>
          <a:lstStyle/>
          <a:p>
            <a:r>
              <a:rPr lang="de-DE" altLang="de-DE" sz="7200" b="1" dirty="0">
                <a:latin typeface="Trebuchet MS" panose="020B0603020202020204" pitchFamily="34" charset="0"/>
              </a:rPr>
              <a:t>Zentrale </a:t>
            </a:r>
            <a:r>
              <a:rPr lang="de-DE" altLang="de-DE" sz="7200" b="1" dirty="0" smtClean="0">
                <a:latin typeface="Trebuchet MS" panose="020B0603020202020204" pitchFamily="34" charset="0"/>
              </a:rPr>
              <a:t>Prüfungen </a:t>
            </a:r>
            <a:r>
              <a:rPr lang="de-DE" altLang="de-DE" sz="7200" b="1" dirty="0">
                <a:latin typeface="Trebuchet MS" panose="020B0603020202020204" pitchFamily="34" charset="0"/>
              </a:rPr>
              <a:t>10         Gesamtschule</a:t>
            </a:r>
            <a:endParaRPr lang="de-DE" sz="72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30200" y="4821451"/>
            <a:ext cx="9144000" cy="408488"/>
          </a:xfrm>
        </p:spPr>
        <p:txBody>
          <a:bodyPr>
            <a:normAutofit lnSpcReduction="10000"/>
          </a:bodyPr>
          <a:lstStyle/>
          <a:p>
            <a:r>
              <a:rPr lang="de-DE" dirty="0" smtClean="0">
                <a:solidFill>
                  <a:schemeClr val="bg1">
                    <a:lumMod val="50000"/>
                  </a:schemeClr>
                </a:solidFill>
              </a:rPr>
              <a:t>Aula </a:t>
            </a:r>
            <a:r>
              <a:rPr lang="de-DE" dirty="0">
                <a:solidFill>
                  <a:schemeClr val="bg1">
                    <a:lumMod val="50000"/>
                  </a:schemeClr>
                </a:solidFill>
              </a:rPr>
              <a:t>Niederzier</a:t>
            </a: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494579"/>
            <a:ext cx="827179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400" b="0" i="0" u="none" strike="noStrike" cap="none" normalizeH="0" baseline="0" dirty="0" err="1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de-DE" altLang="de-DE" sz="1200" b="0" i="0" u="none" strike="noStrike" cap="none" normalizeH="0" baseline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03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/>
          </a:bodyPr>
          <a:lstStyle/>
          <a:p>
            <a:pPr marL="355600" lvl="1" indent="-355600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Die Zeugnisnote beruht jeweils zur Hälfte auf:</a:t>
            </a:r>
          </a:p>
          <a:p>
            <a:pPr marL="355600" lvl="2" indent="-355600" algn="l">
              <a:lnSpc>
                <a:spcPct val="150000"/>
              </a:lnSpc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der </a:t>
            </a:r>
            <a:r>
              <a:rPr lang="de-DE" altLang="de-DE" sz="2800" b="1" dirty="0">
                <a:latin typeface="Trebuchet MS" panose="020B0603020202020204" pitchFamily="34" charset="0"/>
              </a:rPr>
              <a:t>Prüfungsnote</a:t>
            </a:r>
            <a:r>
              <a:rPr lang="de-DE" altLang="de-DE" sz="2800" dirty="0">
                <a:latin typeface="Trebuchet MS" panose="020B0603020202020204" pitchFamily="34" charset="0"/>
              </a:rPr>
              <a:t> und der </a:t>
            </a:r>
            <a:r>
              <a:rPr lang="de-DE" altLang="de-DE" sz="2800" b="1" dirty="0">
                <a:latin typeface="Trebuchet MS" panose="020B0603020202020204" pitchFamily="34" charset="0"/>
              </a:rPr>
              <a:t>Jahresnote</a:t>
            </a:r>
            <a:r>
              <a:rPr lang="de-DE" altLang="de-DE" sz="2800" dirty="0">
                <a:latin typeface="Trebuchet MS" panose="020B0603020202020204" pitchFamily="34" charset="0"/>
              </a:rPr>
              <a:t> </a:t>
            </a:r>
            <a:endParaRPr lang="de-DE" altLang="de-DE" sz="2800" dirty="0" smtClean="0">
              <a:latin typeface="Trebuchet MS" panose="020B0603020202020204" pitchFamily="34" charset="0"/>
            </a:endParaRPr>
          </a:p>
          <a:p>
            <a:pPr marL="355600" lvl="2" indent="-355600" algn="l">
              <a:lnSpc>
                <a:spcPct val="150000"/>
              </a:lnSpc>
              <a:defRPr/>
            </a:pPr>
            <a:endParaRPr lang="de-DE" altLang="de-DE" sz="2800" dirty="0">
              <a:latin typeface="Trebuchet MS" panose="020B0603020202020204" pitchFamily="34" charset="0"/>
            </a:endParaRPr>
          </a:p>
          <a:p>
            <a:pPr marL="355600" lvl="1" indent="-355600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Die Jahresnote beruht auf den in der gesamten</a:t>
            </a:r>
          </a:p>
          <a:p>
            <a:pPr marL="355600" lvl="1" indent="-355600" algn="l">
              <a:lnSpc>
                <a:spcPct val="150000"/>
              </a:lnSpc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Jahrgangsstufe 10 erbrachten Leistungen</a:t>
            </a:r>
          </a:p>
          <a:p>
            <a:pPr algn="l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21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 fontScale="55000" lnSpcReduction="20000"/>
          </a:bodyPr>
          <a:lstStyle/>
          <a:p>
            <a:pPr marL="355600" lvl="1" indent="-355600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4000" dirty="0">
                <a:latin typeface="Trebuchet MS" panose="020B0603020202020204" pitchFamily="34" charset="0"/>
              </a:rPr>
              <a:t>Jahresnote und Prüfungsnote stimmen überein:</a:t>
            </a:r>
          </a:p>
          <a:p>
            <a:pPr marL="355600" lvl="2" indent="-355600" algn="l">
              <a:lnSpc>
                <a:spcPct val="150000"/>
              </a:lnSpc>
              <a:defRPr/>
            </a:pPr>
            <a:r>
              <a:rPr lang="de-DE" altLang="de-DE" sz="4000" b="1" dirty="0">
                <a:latin typeface="Trebuchet MS" panose="020B0603020202020204" pitchFamily="34" charset="0"/>
              </a:rPr>
              <a:t>	die Fachlehrerin/der Fachlehrer setzt die Zeugnisnote </a:t>
            </a:r>
            <a:r>
              <a:rPr lang="de-DE" altLang="de-DE" sz="4000" b="1" dirty="0" smtClean="0">
                <a:latin typeface="Trebuchet MS" panose="020B0603020202020204" pitchFamily="34" charset="0"/>
              </a:rPr>
              <a:t>fest</a:t>
            </a:r>
            <a:endParaRPr lang="de-DE" altLang="de-DE" sz="4000" b="1" dirty="0">
              <a:latin typeface="Trebuchet MS" panose="020B0603020202020204" pitchFamily="34" charset="0"/>
            </a:endParaRPr>
          </a:p>
          <a:p>
            <a:pPr marL="355600" lvl="1" indent="-355600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4000" dirty="0">
                <a:latin typeface="Trebuchet MS" panose="020B0603020202020204" pitchFamily="34" charset="0"/>
              </a:rPr>
              <a:t>Jahresnote und Prüfungsnote weichen um eine Notenstufe ab:</a:t>
            </a:r>
          </a:p>
          <a:p>
            <a:pPr marL="355600" lvl="2" indent="-355600" algn="l">
              <a:lnSpc>
                <a:spcPct val="150000"/>
              </a:lnSpc>
              <a:defRPr/>
            </a:pPr>
            <a:r>
              <a:rPr lang="de-DE" altLang="de-DE" sz="4000" b="1" dirty="0">
                <a:latin typeface="Trebuchet MS" panose="020B0603020202020204" pitchFamily="34" charset="0"/>
              </a:rPr>
              <a:t>	die Fachlehrerin/der Fachlehrer setzt nach Abstimmung mit dem Zweitkorrektor die Zeugnisnote fest</a:t>
            </a:r>
            <a:endParaRPr lang="de-DE" altLang="de-DE" sz="4000" dirty="0">
              <a:latin typeface="Trebuchet MS" panose="020B0603020202020204" pitchFamily="34" charset="0"/>
            </a:endParaRPr>
          </a:p>
          <a:p>
            <a:pPr marL="355600" lvl="1" indent="-355600" algn="l">
              <a:lnSpc>
                <a:spcPct val="100000"/>
              </a:lnSpc>
              <a:buClr>
                <a:srgbClr val="FF3399"/>
              </a:buClr>
            </a:pPr>
            <a:r>
              <a:rPr lang="de-DE" altLang="de-DE" sz="4000" dirty="0">
                <a:latin typeface="Trebuchet MS" panose="020B0603020202020204" pitchFamily="34" charset="0"/>
              </a:rPr>
              <a:t>Jahresnote und Prüfungsnote weichen </a:t>
            </a:r>
            <a:r>
              <a:rPr lang="de-DE" altLang="de-DE" sz="4000" b="1" dirty="0">
                <a:latin typeface="Trebuchet MS" panose="020B0603020202020204" pitchFamily="34" charset="0"/>
              </a:rPr>
              <a:t>um zwei Notenstufen</a:t>
            </a:r>
            <a:r>
              <a:rPr lang="de-DE" altLang="de-DE" sz="4000" dirty="0">
                <a:latin typeface="Trebuchet MS" panose="020B0603020202020204" pitchFamily="34" charset="0"/>
              </a:rPr>
              <a:t> ab:</a:t>
            </a:r>
          </a:p>
          <a:p>
            <a:pPr marL="355600" lvl="2" indent="-355600" algn="l">
              <a:lnSpc>
                <a:spcPct val="100000"/>
              </a:lnSpc>
            </a:pPr>
            <a:r>
              <a:rPr lang="de-DE" altLang="de-DE" sz="4000" dirty="0">
                <a:latin typeface="Trebuchet MS" panose="020B0603020202020204" pitchFamily="34" charset="0"/>
              </a:rPr>
              <a:t>	die Fachlehrerin/der Fachlehrer setzt die Zeugnisnote nach dem arithmetischen Mittel fest</a:t>
            </a:r>
          </a:p>
          <a:p>
            <a:pPr marL="355600" lvl="2" indent="-355600" algn="l">
              <a:lnSpc>
                <a:spcPct val="100000"/>
              </a:lnSpc>
            </a:pPr>
            <a:r>
              <a:rPr lang="de-DE" altLang="de-DE" sz="4000" dirty="0">
                <a:latin typeface="Trebuchet MS" panose="020B0603020202020204" pitchFamily="34" charset="0"/>
              </a:rPr>
              <a:t>			oder</a:t>
            </a:r>
          </a:p>
          <a:p>
            <a:pPr marL="355600" lvl="2" indent="-355600" algn="l">
              <a:lnSpc>
                <a:spcPct val="100000"/>
              </a:lnSpc>
            </a:pPr>
            <a:r>
              <a:rPr lang="de-DE" altLang="de-DE" sz="4000" dirty="0">
                <a:latin typeface="Trebuchet MS" panose="020B0603020202020204" pitchFamily="34" charset="0"/>
              </a:rPr>
              <a:t>	die Schülerin/ der Schüler entscheidet sich für eine mündliche Prüfung</a:t>
            </a:r>
          </a:p>
          <a:p>
            <a:pPr marL="355600" lvl="2" indent="-355600" algn="l">
              <a:lnSpc>
                <a:spcPct val="100000"/>
              </a:lnSpc>
            </a:pPr>
            <a:endParaRPr lang="de-DE" altLang="de-DE" sz="4000" dirty="0">
              <a:latin typeface="Trebuchet MS" panose="020B0603020202020204" pitchFamily="34" charset="0"/>
            </a:endParaRPr>
          </a:p>
          <a:p>
            <a:pPr marL="355600" lvl="1" indent="-355600" algn="l">
              <a:lnSpc>
                <a:spcPct val="100000"/>
              </a:lnSpc>
              <a:buClr>
                <a:srgbClr val="FF3399"/>
              </a:buClr>
            </a:pPr>
            <a:r>
              <a:rPr lang="de-DE" altLang="de-DE" sz="4000" dirty="0">
                <a:latin typeface="Trebuchet MS" panose="020B0603020202020204" pitchFamily="34" charset="0"/>
              </a:rPr>
              <a:t>Jahresnote und Prüfungsnote weichen </a:t>
            </a:r>
            <a:r>
              <a:rPr lang="de-DE" altLang="de-DE" sz="4000" b="1" dirty="0">
                <a:latin typeface="Trebuchet MS" panose="020B0603020202020204" pitchFamily="34" charset="0"/>
              </a:rPr>
              <a:t>um drei Notenstufen</a:t>
            </a:r>
            <a:r>
              <a:rPr lang="de-DE" altLang="de-DE" sz="4000" dirty="0">
                <a:latin typeface="Trebuchet MS" panose="020B0603020202020204" pitchFamily="34" charset="0"/>
              </a:rPr>
              <a:t> ab:</a:t>
            </a:r>
          </a:p>
          <a:p>
            <a:pPr marL="355600" lvl="2" indent="-355600" algn="l">
              <a:lnSpc>
                <a:spcPct val="100000"/>
              </a:lnSpc>
            </a:pPr>
            <a:r>
              <a:rPr lang="de-DE" altLang="de-DE" sz="4000" dirty="0">
                <a:latin typeface="Trebuchet MS" panose="020B0603020202020204" pitchFamily="34" charset="0"/>
              </a:rPr>
              <a:t>	eine mündliche Prüfung findet statt</a:t>
            </a:r>
          </a:p>
          <a:p>
            <a:pPr algn="l"/>
            <a:endParaRPr lang="de-DE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6896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/>
          </a:bodyPr>
          <a:lstStyle/>
          <a:p>
            <a:pPr lvl="1" algn="l">
              <a:lnSpc>
                <a:spcPct val="150000"/>
              </a:lnSpc>
              <a:buClr>
                <a:srgbClr val="FF3399"/>
              </a:buClr>
            </a:pPr>
            <a:r>
              <a:rPr lang="de-DE" altLang="de-DE" sz="2800" dirty="0">
                <a:latin typeface="Trebuchet MS" panose="020B0603020202020204" pitchFamily="34" charset="0"/>
                <a:cs typeface="Arial" panose="020B0604020202020204" pitchFamily="34" charset="0"/>
              </a:rPr>
              <a:t>Die Jahresnoten </a:t>
            </a:r>
            <a:r>
              <a:rPr lang="de-DE" altLang="de-DE" sz="2800" b="1" dirty="0">
                <a:latin typeface="Trebuchet MS" panose="020B0603020202020204" pitchFamily="34" charset="0"/>
                <a:cs typeface="Arial" panose="020B0604020202020204" pitchFamily="34" charset="0"/>
              </a:rPr>
              <a:t>UND</a:t>
            </a:r>
            <a:r>
              <a:rPr lang="de-DE" altLang="de-DE" sz="2800" dirty="0">
                <a:latin typeface="Trebuchet MS" panose="020B0603020202020204" pitchFamily="34" charset="0"/>
                <a:cs typeface="Arial" panose="020B0604020202020204" pitchFamily="34" charset="0"/>
              </a:rPr>
              <a:t> die Noten der schriftlichen Prüfung (zumeist die Zeugnisnote) werden schriftlich bekannt gegeben am </a:t>
            </a:r>
            <a:r>
              <a:rPr lang="de-DE" altLang="de-DE" sz="28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11.06.2024</a:t>
            </a:r>
            <a:endParaRPr lang="de-DE" altLang="de-DE" sz="2800" b="1" dirty="0">
              <a:latin typeface="Trebuchet MS" panose="020B0603020202020204" pitchFamily="34" charset="0"/>
            </a:endParaRPr>
          </a:p>
          <a:p>
            <a:pPr lvl="1" algn="l">
              <a:lnSpc>
                <a:spcPct val="150000"/>
              </a:lnSpc>
              <a:buClr>
                <a:srgbClr val="FF3399"/>
              </a:buClr>
            </a:pPr>
            <a:r>
              <a:rPr lang="de-DE" altLang="de-DE" sz="2800" dirty="0">
                <a:latin typeface="Trebuchet MS" panose="020B0603020202020204" pitchFamily="34" charset="0"/>
                <a:cs typeface="Arial" panose="020B0604020202020204" pitchFamily="34" charset="0"/>
              </a:rPr>
              <a:t>gleichzeitig: Information über mündliche </a:t>
            </a:r>
            <a:r>
              <a:rPr lang="de-DE" altLang="de-DE" sz="2800" dirty="0" smtClean="0">
                <a:latin typeface="Trebuchet MS" panose="020B0603020202020204" pitchFamily="34" charset="0"/>
                <a:cs typeface="Arial" panose="020B0604020202020204" pitchFamily="34" charset="0"/>
              </a:rPr>
              <a:t>Prüfungen</a:t>
            </a:r>
          </a:p>
          <a:p>
            <a:pPr lvl="1" algn="l">
              <a:lnSpc>
                <a:spcPct val="150000"/>
              </a:lnSpc>
              <a:buClr>
                <a:srgbClr val="FF3399"/>
              </a:buClr>
              <a:buFont typeface="Wingdings" panose="05000000000000000000" pitchFamily="2" charset="2"/>
              <a:buChar char="§"/>
            </a:pPr>
            <a:endParaRPr lang="de-DE" altLang="de-DE" sz="28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55600" lvl="1" indent="-355600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 smtClean="0">
                <a:latin typeface="Trebuchet MS" panose="020B0603020202020204" pitchFamily="34" charset="0"/>
              </a:rPr>
              <a:t>	Die </a:t>
            </a:r>
            <a:r>
              <a:rPr lang="de-DE" altLang="de-DE" sz="2800" dirty="0">
                <a:latin typeface="Trebuchet MS" panose="020B0603020202020204" pitchFamily="34" charset="0"/>
              </a:rPr>
              <a:t>mündlichen Abweichungsprüfungen finden statt: </a:t>
            </a:r>
          </a:p>
          <a:p>
            <a:pPr marL="355600" lvl="2" indent="-355600" algn="l">
              <a:lnSpc>
                <a:spcPct val="150000"/>
              </a:lnSpc>
              <a:spcAft>
                <a:spcPct val="40000"/>
              </a:spcAft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Dienstag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,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18. </a:t>
            </a:r>
            <a:r>
              <a:rPr lang="de-DE" altLang="de-DE" sz="2800" dirty="0">
                <a:latin typeface="Trebuchet MS" panose="020B0603020202020204" pitchFamily="34" charset="0"/>
              </a:rPr>
              <a:t>Juni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2024</a:t>
            </a:r>
            <a:r>
              <a:rPr lang="de-DE" altLang="de-DE" sz="2800" dirty="0">
                <a:latin typeface="Trebuchet MS" panose="020B0603020202020204" pitchFamily="34" charset="0"/>
              </a:rPr>
              <a:t>	</a:t>
            </a:r>
          </a:p>
          <a:p>
            <a:pPr lvl="1">
              <a:lnSpc>
                <a:spcPct val="150000"/>
              </a:lnSpc>
              <a:buClr>
                <a:srgbClr val="FF3399"/>
              </a:buClr>
              <a:buFont typeface="Wingdings" panose="05000000000000000000" pitchFamily="2" charset="2"/>
              <a:buChar char="§"/>
            </a:pPr>
            <a:endParaRPr lang="en-US" altLang="de-DE" sz="2400" dirty="0">
              <a:cs typeface="Arial" panose="020B0604020202020204" pitchFamily="34" charset="0"/>
            </a:endParaRPr>
          </a:p>
          <a:p>
            <a:pPr algn="l"/>
            <a:endParaRPr lang="de-DE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6191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84514" y="939074"/>
            <a:ext cx="10042849" cy="5237673"/>
          </a:xfrm>
        </p:spPr>
        <p:txBody>
          <a:bodyPr>
            <a:normAutofit/>
          </a:bodyPr>
          <a:lstStyle/>
          <a:p>
            <a:pPr marL="355600" lvl="1" indent="-354013">
              <a:lnSpc>
                <a:spcPct val="10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Die schriftlichen Leistungsüberprüfungen finden statt am: </a:t>
            </a:r>
          </a:p>
          <a:p>
            <a:pPr marL="355600" lvl="2" indent="-354013">
              <a:lnSpc>
                <a:spcPct val="100000"/>
              </a:lnSpc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14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. </a:t>
            </a:r>
            <a:r>
              <a:rPr lang="de-DE" altLang="de-DE" sz="2800" dirty="0">
                <a:latin typeface="Trebuchet MS" panose="020B0603020202020204" pitchFamily="34" charset="0"/>
              </a:rPr>
              <a:t>Mai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2024 </a:t>
            </a:r>
            <a:r>
              <a:rPr lang="de-DE" altLang="de-DE" sz="2800" dirty="0">
                <a:latin typeface="Trebuchet MS" panose="020B0603020202020204" pitchFamily="34" charset="0"/>
              </a:rPr>
              <a:t>	in Deutsch</a:t>
            </a:r>
          </a:p>
          <a:p>
            <a:pPr marL="355600" lvl="2" indent="-354013">
              <a:lnSpc>
                <a:spcPct val="100000"/>
              </a:lnSpc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16. </a:t>
            </a:r>
            <a:r>
              <a:rPr lang="de-DE" altLang="de-DE" sz="2800" dirty="0">
                <a:latin typeface="Trebuchet MS" panose="020B0603020202020204" pitchFamily="34" charset="0"/>
              </a:rPr>
              <a:t>Mai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2024 </a:t>
            </a:r>
            <a:r>
              <a:rPr lang="de-DE" altLang="de-DE" sz="2800" dirty="0">
                <a:latin typeface="Trebuchet MS" panose="020B0603020202020204" pitchFamily="34" charset="0"/>
              </a:rPr>
              <a:t>	in Englisch</a:t>
            </a:r>
          </a:p>
          <a:p>
            <a:pPr marL="355600" lvl="2" indent="-354013">
              <a:lnSpc>
                <a:spcPct val="100000"/>
              </a:lnSpc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  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24. </a:t>
            </a:r>
            <a:r>
              <a:rPr lang="de-DE" altLang="de-DE" sz="2800" dirty="0">
                <a:latin typeface="Trebuchet MS" panose="020B0603020202020204" pitchFamily="34" charset="0"/>
              </a:rPr>
              <a:t>Mai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2024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 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in </a:t>
            </a:r>
            <a:r>
              <a:rPr lang="de-DE" altLang="de-DE" sz="2800" dirty="0">
                <a:latin typeface="Trebuchet MS" panose="020B0603020202020204" pitchFamily="34" charset="0"/>
              </a:rPr>
              <a:t>Mathematik</a:t>
            </a:r>
          </a:p>
          <a:p>
            <a:pPr marL="355600" lvl="2" indent="-354013">
              <a:lnSpc>
                <a:spcPct val="100000"/>
              </a:lnSpc>
              <a:defRPr/>
            </a:pPr>
            <a:endParaRPr lang="de-DE" altLang="de-DE" sz="2800" dirty="0">
              <a:latin typeface="Trebuchet MS" panose="020B0603020202020204" pitchFamily="34" charset="0"/>
            </a:endParaRPr>
          </a:p>
          <a:p>
            <a:pPr marL="355600" lvl="1" indent="-354013">
              <a:lnSpc>
                <a:spcPct val="10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Nachschreibetermine im attestierten Krankheitsfall:</a:t>
            </a:r>
          </a:p>
          <a:p>
            <a:pPr marL="355600" lvl="2" indent="-354013">
              <a:lnSpc>
                <a:spcPct val="100000"/>
              </a:lnSpc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29.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Mai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2024</a:t>
            </a:r>
            <a:r>
              <a:rPr lang="de-DE" altLang="de-DE" sz="2800" dirty="0">
                <a:latin typeface="Trebuchet MS" panose="020B0603020202020204" pitchFamily="34" charset="0"/>
              </a:rPr>
              <a:t>	in Deutsch</a:t>
            </a:r>
          </a:p>
          <a:p>
            <a:pPr marL="355600" lvl="2" indent="-354013">
              <a:lnSpc>
                <a:spcPct val="100000"/>
              </a:lnSpc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04. Juni  2024 </a:t>
            </a:r>
            <a:r>
              <a:rPr lang="de-DE" altLang="de-DE" sz="2800" dirty="0">
                <a:latin typeface="Trebuchet MS" panose="020B0603020202020204" pitchFamily="34" charset="0"/>
              </a:rPr>
              <a:t>	in Englisch</a:t>
            </a:r>
          </a:p>
          <a:p>
            <a:pPr marL="355600" lvl="2" indent="-354013">
              <a:lnSpc>
                <a:spcPct val="100000"/>
              </a:lnSpc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	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  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06. Juni 2024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in </a:t>
            </a:r>
            <a:r>
              <a:rPr lang="de-DE" altLang="de-DE" sz="2800" dirty="0">
                <a:latin typeface="Trebuchet MS" panose="020B0603020202020204" pitchFamily="34" charset="0"/>
              </a:rPr>
              <a:t>Mathematik</a:t>
            </a:r>
          </a:p>
          <a:p>
            <a:pPr marL="635000" lvl="1" indent="-177800" algn="l">
              <a:buFont typeface="Arial" panose="020B0604020202020204" pitchFamily="34" charset="0"/>
              <a:buChar char="•"/>
            </a:pPr>
            <a:endParaRPr lang="de-DE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5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6E854-888E-4198-AC68-455D64595611}" type="slidenum">
              <a:rPr lang="de-DE" smtClean="0"/>
              <a:t>14</a:t>
            </a:fld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68941" y="2274838"/>
            <a:ext cx="1140310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50000"/>
              </a:lnSpc>
              <a:buClr>
                <a:srgbClr val="FF3399"/>
              </a:buClr>
            </a:pPr>
            <a:r>
              <a:rPr lang="de-DE" altLang="de-DE" sz="2800" dirty="0">
                <a:latin typeface="Trebuchet MS" panose="020B0603020202020204" pitchFamily="34" charset="0"/>
              </a:rPr>
              <a:t>Inhaltliche Vorgaben, Beispielaufgaben und aktuelle Hinweise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:</a:t>
            </a:r>
          </a:p>
          <a:p>
            <a:pPr lvl="1" algn="ctr">
              <a:lnSpc>
                <a:spcPct val="150000"/>
              </a:lnSpc>
              <a:buClr>
                <a:srgbClr val="FF3399"/>
              </a:buClr>
            </a:pPr>
            <a:r>
              <a:rPr lang="de-DE" altLang="de-DE" sz="2800" dirty="0">
                <a:latin typeface="Trebuchet MS" panose="020B0603020202020204" pitchFamily="34" charset="0"/>
              </a:rPr>
              <a:t>https://www.standardsicherung.schulministerium.nrw.de/cms/zentrale-pruefungen-10/uebersicht/uebersicht-zp-10.php</a:t>
            </a:r>
          </a:p>
        </p:txBody>
      </p:sp>
    </p:spTree>
    <p:extLst>
      <p:ext uri="{BB962C8B-B14F-4D97-AF65-F5344CB8AC3E}">
        <p14:creationId xmlns:p14="http://schemas.microsoft.com/office/powerpoint/2010/main" val="12359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/>
          </a:bodyPr>
          <a:lstStyle/>
          <a:p>
            <a:pPr marL="0" lvl="2">
              <a:lnSpc>
                <a:spcPts val="3500"/>
              </a:lnSpc>
              <a:spcBef>
                <a:spcPct val="50000"/>
              </a:spcBef>
            </a:pPr>
            <a:endParaRPr lang="de-DE" altLang="de-DE" sz="2800" b="1" dirty="0" smtClean="0">
              <a:latin typeface="Trebuchet MS" panose="020B0603020202020204" pitchFamily="34" charset="0"/>
            </a:endParaRPr>
          </a:p>
          <a:p>
            <a:pPr marL="0" lvl="2">
              <a:lnSpc>
                <a:spcPts val="3500"/>
              </a:lnSpc>
              <a:spcBef>
                <a:spcPct val="50000"/>
              </a:spcBef>
            </a:pPr>
            <a:r>
              <a:rPr lang="de-DE" altLang="de-DE" sz="2800" b="1" dirty="0" smtClean="0">
                <a:latin typeface="Trebuchet MS" panose="020B0603020202020204" pitchFamily="34" charset="0"/>
              </a:rPr>
              <a:t>Klassenfahrt</a:t>
            </a:r>
          </a:p>
          <a:p>
            <a:pPr marL="0" lvl="2">
              <a:lnSpc>
                <a:spcPts val="3500"/>
              </a:lnSpc>
              <a:spcBef>
                <a:spcPct val="50000"/>
              </a:spcBef>
            </a:pPr>
            <a:r>
              <a:rPr lang="de-DE" altLang="de-DE" sz="2800" b="1" dirty="0" smtClean="0">
                <a:latin typeface="Trebuchet MS" panose="020B0603020202020204" pitchFamily="34" charset="0"/>
              </a:rPr>
              <a:t>25. </a:t>
            </a:r>
            <a:r>
              <a:rPr lang="de-DE" altLang="de-DE" sz="2800" b="1" dirty="0" smtClean="0">
                <a:latin typeface="Trebuchet MS" panose="020B0603020202020204" pitchFamily="34" charset="0"/>
              </a:rPr>
              <a:t>– </a:t>
            </a:r>
            <a:r>
              <a:rPr lang="de-DE" altLang="de-DE" sz="2800" b="1" dirty="0" smtClean="0">
                <a:latin typeface="Trebuchet MS" panose="020B0603020202020204" pitchFamily="34" charset="0"/>
              </a:rPr>
              <a:t>29. </a:t>
            </a:r>
            <a:r>
              <a:rPr lang="de-DE" altLang="de-DE" sz="2800" b="1" dirty="0" smtClean="0">
                <a:latin typeface="Trebuchet MS" panose="020B0603020202020204" pitchFamily="34" charset="0"/>
              </a:rPr>
              <a:t>September </a:t>
            </a:r>
            <a:r>
              <a:rPr lang="de-DE" altLang="de-DE" sz="2800" b="1" dirty="0" smtClean="0">
                <a:latin typeface="Trebuchet MS" panose="020B0603020202020204" pitchFamily="34" charset="0"/>
              </a:rPr>
              <a:t>2023</a:t>
            </a:r>
            <a:endParaRPr lang="de-DE" altLang="de-DE" sz="2800" b="1" dirty="0">
              <a:latin typeface="Trebuchet MS" panose="020B0603020202020204" pitchFamily="34" charset="0"/>
            </a:endParaRPr>
          </a:p>
          <a:p>
            <a:pPr marL="0" lvl="2">
              <a:lnSpc>
                <a:spcPts val="3500"/>
              </a:lnSpc>
              <a:spcBef>
                <a:spcPct val="50000"/>
              </a:spcBef>
            </a:pPr>
            <a:endParaRPr lang="de-DE" altLang="de-DE" sz="1000" b="1" dirty="0">
              <a:latin typeface="Trebuchet MS" panose="020B0603020202020204" pitchFamily="34" charset="0"/>
            </a:endParaRPr>
          </a:p>
          <a:p>
            <a:pPr marL="0" lvl="2">
              <a:lnSpc>
                <a:spcPts val="3500"/>
              </a:lnSpc>
              <a:spcBef>
                <a:spcPct val="50000"/>
              </a:spcBef>
            </a:pPr>
            <a:r>
              <a:rPr lang="de-DE" altLang="de-DE" sz="2800" b="1" dirty="0" smtClean="0">
                <a:latin typeface="Trebuchet MS" panose="020B0603020202020204" pitchFamily="34" charset="0"/>
              </a:rPr>
              <a:t>Abschlussfeier + Abschlussball des </a:t>
            </a:r>
            <a:r>
              <a:rPr lang="de-DE" altLang="de-DE" sz="2800" b="1" dirty="0">
                <a:latin typeface="Trebuchet MS" panose="020B0603020202020204" pitchFamily="34" charset="0"/>
              </a:rPr>
              <a:t>Jahrgangs 10</a:t>
            </a:r>
          </a:p>
          <a:p>
            <a:pPr marL="0" lvl="2">
              <a:lnSpc>
                <a:spcPts val="3500"/>
              </a:lnSpc>
              <a:spcBef>
                <a:spcPct val="50000"/>
              </a:spcBef>
            </a:pPr>
            <a:r>
              <a:rPr lang="de-DE" altLang="de-DE" sz="2800" b="1" dirty="0">
                <a:latin typeface="Trebuchet MS" panose="020B0603020202020204" pitchFamily="34" charset="0"/>
              </a:rPr>
              <a:t>am </a:t>
            </a:r>
            <a:r>
              <a:rPr lang="de-DE" altLang="de-DE" sz="2800" b="1" dirty="0" smtClean="0">
                <a:latin typeface="Trebuchet MS" panose="020B0603020202020204" pitchFamily="34" charset="0"/>
              </a:rPr>
              <a:t>21. </a:t>
            </a:r>
            <a:r>
              <a:rPr lang="de-DE" altLang="de-DE" sz="2800" b="1">
                <a:latin typeface="Trebuchet MS" panose="020B0603020202020204" pitchFamily="34" charset="0"/>
              </a:rPr>
              <a:t>Juni </a:t>
            </a:r>
            <a:r>
              <a:rPr lang="de-DE" altLang="de-DE" sz="2800" b="1" smtClean="0">
                <a:latin typeface="Trebuchet MS" panose="020B0603020202020204" pitchFamily="34" charset="0"/>
              </a:rPr>
              <a:t>2024</a:t>
            </a:r>
            <a:endParaRPr lang="de-DE" altLang="de-DE" sz="2800" b="1" dirty="0">
              <a:latin typeface="Trebuchet MS" panose="020B0603020202020204" pitchFamily="34" charset="0"/>
            </a:endParaRPr>
          </a:p>
          <a:p>
            <a:pPr algn="l"/>
            <a:endParaRPr lang="de-DE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330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055098"/>
          </a:xfrm>
        </p:spPr>
        <p:txBody>
          <a:bodyPr>
            <a:noAutofit/>
          </a:bodyPr>
          <a:lstStyle/>
          <a:p>
            <a:pPr marL="355600" lvl="1" indent="-355600" algn="l">
              <a:lnSpc>
                <a:spcPct val="150000"/>
              </a:lnSpc>
              <a:defRPr/>
            </a:pP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altLang="de-DE" sz="2800" dirty="0"/>
              <a:t/>
            </a:r>
            <a:br>
              <a:rPr lang="de-DE" altLang="de-DE" sz="2800" dirty="0"/>
            </a:br>
            <a:r>
              <a:rPr lang="de-DE" altLang="de-DE" sz="2800" dirty="0" smtClean="0"/>
              <a:t/>
            </a:r>
            <a:br>
              <a:rPr lang="de-DE" altLang="de-DE" sz="2800" dirty="0" smtClean="0"/>
            </a:br>
            <a:r>
              <a:rPr lang="de-DE" altLang="de-DE" sz="2800" dirty="0" smtClean="0">
                <a:latin typeface="Trebuchet MS" panose="020B0603020202020204" pitchFamily="34" charset="0"/>
              </a:rPr>
              <a:t>Alle </a:t>
            </a:r>
            <a:r>
              <a:rPr lang="de-DE" altLang="de-DE" sz="2800" dirty="0">
                <a:latin typeface="Trebuchet MS" panose="020B0603020202020204" pitchFamily="34" charset="0"/>
              </a:rPr>
              <a:t>Schülerinnen und Schüler der Jahrgangsstufe 10 nehmen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teil</a:t>
            </a:r>
            <a:br>
              <a:rPr lang="de-DE" altLang="de-DE" sz="2800" dirty="0" smtClean="0">
                <a:latin typeface="Trebuchet MS" panose="020B0603020202020204" pitchFamily="34" charset="0"/>
              </a:rPr>
            </a:br>
            <a:r>
              <a:rPr lang="de-DE" altLang="de-DE" sz="2800" dirty="0" smtClean="0">
                <a:latin typeface="Trebuchet MS" panose="020B0603020202020204" pitchFamily="34" charset="0"/>
              </a:rPr>
              <a:t/>
            </a:r>
            <a:br>
              <a:rPr lang="de-DE" altLang="de-DE" sz="2800" dirty="0" smtClean="0">
                <a:latin typeface="Trebuchet MS" panose="020B0603020202020204" pitchFamily="34" charset="0"/>
              </a:rPr>
            </a:br>
            <a:r>
              <a:rPr lang="de-DE" altLang="de-DE" sz="2800" dirty="0" smtClean="0">
                <a:latin typeface="Trebuchet MS" panose="020B0603020202020204" pitchFamily="34" charset="0"/>
              </a:rPr>
              <a:t>Schriftliche </a:t>
            </a:r>
            <a:r>
              <a:rPr lang="de-DE" altLang="de-DE" sz="2800" dirty="0">
                <a:latin typeface="Trebuchet MS" panose="020B0603020202020204" pitchFamily="34" charset="0"/>
              </a:rPr>
              <a:t>Prüfungen mit zentral gestellten Aufgaben in den Fächern:</a:t>
            </a:r>
            <a:br>
              <a:rPr lang="de-DE" altLang="de-DE" sz="2800" dirty="0">
                <a:latin typeface="Trebuchet MS" panose="020B0603020202020204" pitchFamily="34" charset="0"/>
              </a:rPr>
            </a:br>
            <a:r>
              <a:rPr lang="de-DE" altLang="de-DE" sz="2800" b="1" dirty="0">
                <a:latin typeface="Trebuchet MS" panose="020B0603020202020204" pitchFamily="34" charset="0"/>
              </a:rPr>
              <a:t>		</a:t>
            </a:r>
            <a:r>
              <a:rPr lang="de-DE" altLang="de-DE" sz="2800" b="1" dirty="0" smtClean="0">
                <a:latin typeface="Trebuchet MS" panose="020B0603020202020204" pitchFamily="34" charset="0"/>
              </a:rPr>
              <a:t>Deutsch, Mathematik und Englisch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 </a:t>
            </a:r>
            <a:r>
              <a:rPr lang="de-DE" altLang="de-DE" sz="2800" dirty="0"/>
              <a:t/>
            </a:r>
            <a:br>
              <a:rPr lang="de-DE" altLang="de-DE" sz="2800" dirty="0"/>
            </a:br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Inhaltsplatzhalter 2"/>
          <p:cNvSpPr txBox="1">
            <a:spLocks/>
          </p:cNvSpPr>
          <p:nvPr/>
        </p:nvSpPr>
        <p:spPr>
          <a:xfrm>
            <a:off x="896815" y="116601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algn="l"/>
            <a:endParaRPr lang="de-DE" altLang="de-DE" sz="3200" dirty="0"/>
          </a:p>
        </p:txBody>
      </p:sp>
    </p:spTree>
    <p:extLst>
      <p:ext uri="{BB962C8B-B14F-4D97-AF65-F5344CB8AC3E}">
        <p14:creationId xmlns:p14="http://schemas.microsoft.com/office/powerpoint/2010/main" val="41233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90000"/>
            <a:ext cx="10042849" cy="504186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defRPr/>
            </a:pPr>
            <a:r>
              <a:rPr lang="de-DE" altLang="de-DE" sz="2800" b="1" dirty="0">
                <a:latin typeface="Trebuchet MS" panose="020B0603020202020204" pitchFamily="34" charset="0"/>
              </a:rPr>
              <a:t>Die schriftliche Prüfung findet auf zwei unterschiedlichen Anspruchsniveaus statt: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HA 10 </a:t>
            </a:r>
            <a:r>
              <a:rPr lang="de-DE" altLang="de-DE" sz="2800" b="1" dirty="0">
                <a:latin typeface="Trebuchet MS" panose="020B0603020202020204" pitchFamily="34" charset="0"/>
              </a:rPr>
              <a:t>oder</a:t>
            </a:r>
            <a:r>
              <a:rPr lang="de-DE" altLang="de-DE" sz="2800" dirty="0">
                <a:latin typeface="Trebuchet MS" panose="020B0603020202020204" pitchFamily="34" charset="0"/>
              </a:rPr>
              <a:t> Mittlerer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Bildungsabschluss</a:t>
            </a:r>
            <a:endParaRPr lang="de-DE" altLang="de-DE" sz="2800" dirty="0">
              <a:latin typeface="Trebuchet MS" panose="020B0603020202020204" pitchFamily="34" charset="0"/>
            </a:endParaRPr>
          </a:p>
          <a:p>
            <a:pPr algn="l">
              <a:lnSpc>
                <a:spcPct val="150000"/>
              </a:lnSpc>
              <a:spcBef>
                <a:spcPct val="50000"/>
              </a:spcBef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unterschiedliche Aufgaben für E- und G-Kurse</a:t>
            </a:r>
          </a:p>
          <a:p>
            <a:pPr algn="l">
              <a:lnSpc>
                <a:spcPct val="150000"/>
              </a:lnSpc>
              <a:spcBef>
                <a:spcPct val="20000"/>
              </a:spcBef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entscheidend ist die Kurszugehörigkeit </a:t>
            </a:r>
            <a:br>
              <a:rPr lang="de-DE" altLang="de-DE" sz="2800" dirty="0">
                <a:latin typeface="Trebuchet MS" panose="020B0603020202020204" pitchFamily="34" charset="0"/>
              </a:rPr>
            </a:br>
            <a:r>
              <a:rPr lang="de-DE" altLang="de-DE" sz="2800" dirty="0">
                <a:latin typeface="Trebuchet MS" panose="020B0603020202020204" pitchFamily="34" charset="0"/>
              </a:rPr>
              <a:t>„zu Beginn der Klasse 10“</a:t>
            </a:r>
          </a:p>
          <a:p>
            <a:pPr algn="l"/>
            <a:endParaRPr lang="de-DE" sz="4000" dirty="0">
              <a:solidFill>
                <a:srgbClr val="FF0000"/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56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/>
          </a:bodyPr>
          <a:lstStyle/>
          <a:p>
            <a:pPr marL="355600" lvl="1" indent="-354013" algn="l">
              <a:lnSpc>
                <a:spcPct val="150000"/>
              </a:lnSpc>
              <a:buClr>
                <a:srgbClr val="FF3399"/>
              </a:buClr>
            </a:pPr>
            <a:r>
              <a:rPr lang="de-DE" altLang="de-DE" sz="2800" dirty="0">
                <a:latin typeface="Trebuchet MS" panose="020B0603020202020204" pitchFamily="34" charset="0"/>
              </a:rPr>
              <a:t>Die Zeugnisnote in den Prüfungsfächern beruht zur Hälfte auf den in Klasse 10 erbrachten </a:t>
            </a:r>
            <a:r>
              <a:rPr lang="de-DE" altLang="de-DE" sz="2800" dirty="0" smtClean="0">
                <a:latin typeface="Trebuchet MS" panose="020B0603020202020204" pitchFamily="34" charset="0"/>
              </a:rPr>
              <a:t>Leistungen</a:t>
            </a:r>
          </a:p>
          <a:p>
            <a:pPr marL="355600" lvl="1" indent="-354013" algn="l">
              <a:lnSpc>
                <a:spcPct val="150000"/>
              </a:lnSpc>
              <a:buClr>
                <a:srgbClr val="FF3399"/>
              </a:buClr>
            </a:pPr>
            <a:endParaRPr lang="de-DE" altLang="de-DE" sz="2800" dirty="0">
              <a:latin typeface="Trebuchet MS" panose="020B0603020202020204" pitchFamily="34" charset="0"/>
            </a:endParaRPr>
          </a:p>
          <a:p>
            <a:pPr marL="355600" lvl="1" indent="-354013" algn="l">
              <a:lnSpc>
                <a:spcPct val="150000"/>
              </a:lnSpc>
              <a:buClr>
                <a:srgbClr val="FF3399"/>
              </a:buClr>
            </a:pPr>
            <a:r>
              <a:rPr lang="de-DE" altLang="de-DE" sz="2800" dirty="0">
                <a:latin typeface="Trebuchet MS" panose="020B0603020202020204" pitchFamily="34" charset="0"/>
              </a:rPr>
              <a:t>Die Leistungen in den übrigen Fächern haben die gleiche Bedeutung wie bisher </a:t>
            </a:r>
            <a:endParaRPr lang="de-DE" altLang="de-DE" sz="2800" dirty="0" smtClean="0">
              <a:latin typeface="Trebuchet MS" panose="020B0603020202020204" pitchFamily="34" charset="0"/>
            </a:endParaRPr>
          </a:p>
          <a:p>
            <a:pPr marL="355600" lvl="1" indent="-354013" algn="l">
              <a:lnSpc>
                <a:spcPct val="150000"/>
              </a:lnSpc>
              <a:buClr>
                <a:srgbClr val="FF3399"/>
              </a:buClr>
            </a:pPr>
            <a:endParaRPr lang="de-DE" altLang="de-DE" sz="2800" dirty="0">
              <a:latin typeface="Trebuchet MS" panose="020B0603020202020204" pitchFamily="34" charset="0"/>
            </a:endParaRPr>
          </a:p>
          <a:p>
            <a:pPr marL="355600" lvl="1" indent="-354013" algn="l">
              <a:lnSpc>
                <a:spcPct val="150000"/>
              </a:lnSpc>
              <a:buClr>
                <a:srgbClr val="FF3399"/>
              </a:buClr>
            </a:pPr>
            <a:r>
              <a:rPr lang="de-DE" altLang="de-DE" sz="2800" dirty="0">
                <a:latin typeface="Trebuchet MS" panose="020B0603020202020204" pitchFamily="34" charset="0"/>
              </a:rPr>
              <a:t>Die Anforderungen für die Abschlussvergabe ändern sich nicht</a:t>
            </a:r>
          </a:p>
          <a:p>
            <a:pPr algn="l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333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Bef>
                <a:spcPct val="50000"/>
              </a:spcBef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in D, M, E:   JAHRESNOTEN + Prüfungsleistung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in den übrigen Fächern zählt nur das 2. Halbjahr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das Prüfungsfach E ist Nebenfach für den HA 10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in D, M, E gibt es keine Nachprüfung mehr</a:t>
            </a:r>
          </a:p>
          <a:p>
            <a:pPr algn="l">
              <a:lnSpc>
                <a:spcPct val="150000"/>
              </a:lnSpc>
              <a:spcBef>
                <a:spcPct val="50000"/>
              </a:spcBef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>in WP gibt es keine Nachprüfung zum Notenausgleich</a:t>
            </a:r>
            <a:endParaRPr lang="en-US" altLang="de-DE" sz="2800" dirty="0">
              <a:latin typeface="Trebuchet MS" panose="020B0603020202020204" pitchFamily="34" charset="0"/>
              <a:sym typeface="Wingdings 3" pitchFamily="18" charset="2"/>
            </a:endParaRPr>
          </a:p>
          <a:p>
            <a:pPr algn="l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19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/>
          </a:bodyPr>
          <a:lstStyle/>
          <a:p>
            <a:pPr algn="l">
              <a:spcBef>
                <a:spcPct val="50000"/>
              </a:spcBef>
              <a:spcAft>
                <a:spcPts val="600"/>
              </a:spcAft>
              <a:buClr>
                <a:srgbClr val="FF3399"/>
              </a:buClr>
              <a:defRPr/>
            </a:pPr>
            <a:r>
              <a:rPr lang="de-DE" altLang="de-DE" sz="2800" dirty="0" smtClean="0">
                <a:latin typeface="Trebuchet MS" panose="020B0603020202020204" pitchFamily="34" charset="0"/>
              </a:rPr>
              <a:t>Wird </a:t>
            </a:r>
            <a:r>
              <a:rPr lang="de-DE" altLang="de-DE" sz="2800" dirty="0">
                <a:latin typeface="Trebuchet MS" panose="020B0603020202020204" pitchFamily="34" charset="0"/>
              </a:rPr>
              <a:t>der gewünschte Abschluss nicht erreicht, bleibt nur die Wiederholung der Klasse 10 mit </a:t>
            </a: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>erneuter zentraler Prüfung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>am Ende der 9 ist der Hauptschulabschluss 9 erreicht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>freiwillige Wiederholung auf Antrag, der genehmigt werden muss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>Berufskollegs in Düren und Jülich bieten folgende Abschlüsse ohne zentrale Prüfung 10</a:t>
            </a:r>
            <a:r>
              <a:rPr lang="de-DE" altLang="de-DE" sz="2800" dirty="0" smtClean="0">
                <a:latin typeface="Trebuchet MS" panose="020B0603020202020204" pitchFamily="34" charset="0"/>
                <a:sym typeface="Wingdings 3" pitchFamily="18" charset="2"/>
              </a:rPr>
              <a:t>:</a:t>
            </a:r>
          </a:p>
          <a:p>
            <a:pPr algn="l">
              <a:spcBef>
                <a:spcPct val="20000"/>
              </a:spcBef>
              <a:spcAft>
                <a:spcPts val="600"/>
              </a:spcAft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/>
            </a:r>
            <a:b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</a:b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>HA 10, </a:t>
            </a:r>
            <a:r>
              <a:rPr lang="de-DE" altLang="de-DE" sz="2800" dirty="0" smtClean="0">
                <a:latin typeface="Trebuchet MS" panose="020B0603020202020204" pitchFamily="34" charset="0"/>
                <a:sym typeface="Wingdings 3" pitchFamily="18" charset="2"/>
              </a:rPr>
              <a:t>MBA </a:t>
            </a: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>(mit Berechtigung zum Besuch der gymnasialen Oberstufe),</a:t>
            </a:r>
            <a:b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</a:br>
            <a:r>
              <a:rPr lang="de-DE" altLang="de-DE" sz="2800" dirty="0">
                <a:latin typeface="Trebuchet MS" panose="020B0603020202020204" pitchFamily="34" charset="0"/>
                <a:sym typeface="Wingdings 3" pitchFamily="18" charset="2"/>
              </a:rPr>
              <a:t>FHR, Abitur (nur Düren)</a:t>
            </a:r>
            <a:endParaRPr lang="en-US" altLang="de-DE" sz="2800" dirty="0">
              <a:latin typeface="Trebuchet MS" panose="020B0603020202020204" pitchFamily="34" charset="0"/>
              <a:sym typeface="Wingdings 3" pitchFamily="18" charset="2"/>
            </a:endParaRPr>
          </a:p>
          <a:p>
            <a:pPr algn="l"/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206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/>
          </a:bodyPr>
          <a:lstStyle/>
          <a:p>
            <a:pPr marL="355600" lvl="1" indent="-354013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Als Bearbeitungszeit für den </a:t>
            </a:r>
            <a:r>
              <a:rPr lang="de-DE" altLang="de-DE" sz="2800" b="1" dirty="0">
                <a:latin typeface="Trebuchet MS" panose="020B0603020202020204" pitchFamily="34" charset="0"/>
              </a:rPr>
              <a:t>Grundkurs</a:t>
            </a:r>
            <a:r>
              <a:rPr lang="de-DE" altLang="de-DE" sz="2800" dirty="0">
                <a:latin typeface="Trebuchet MS" panose="020B0603020202020204" pitchFamily="34" charset="0"/>
              </a:rPr>
              <a:t> ist vorgegeben:</a:t>
            </a:r>
          </a:p>
          <a:p>
            <a:pPr marL="355600" lvl="2" indent="-354013" algn="l">
              <a:lnSpc>
                <a:spcPct val="100000"/>
              </a:lnSpc>
              <a:buClr>
                <a:srgbClr val="FF3399"/>
              </a:buClr>
              <a:defRPr/>
            </a:pPr>
            <a:r>
              <a:rPr lang="de-DE" altLang="de-DE" sz="2800" b="1" dirty="0">
                <a:latin typeface="Trebuchet MS" panose="020B0603020202020204" pitchFamily="34" charset="0"/>
              </a:rPr>
              <a:t>	Deutsch 	 	125 Minuten</a:t>
            </a:r>
          </a:p>
          <a:p>
            <a:pPr marL="355600" lvl="2" indent="-354013" algn="l">
              <a:lnSpc>
                <a:spcPct val="100000"/>
              </a:lnSpc>
              <a:buClr>
                <a:srgbClr val="FF3399"/>
              </a:buClr>
              <a:defRPr/>
            </a:pPr>
            <a:r>
              <a:rPr lang="de-DE" altLang="de-DE" sz="2800" b="1" dirty="0">
                <a:latin typeface="Trebuchet MS" panose="020B0603020202020204" pitchFamily="34" charset="0"/>
              </a:rPr>
              <a:t>	Mathematik	  90 Minuten</a:t>
            </a:r>
          </a:p>
          <a:p>
            <a:pPr marL="355600" lvl="2" indent="-354013" algn="l">
              <a:lnSpc>
                <a:spcPct val="100000"/>
              </a:lnSpc>
              <a:buClr>
                <a:srgbClr val="FF3399"/>
              </a:buClr>
              <a:defRPr/>
            </a:pPr>
            <a:r>
              <a:rPr lang="de-DE" altLang="de-DE" sz="2800" b="1" dirty="0">
                <a:latin typeface="Trebuchet MS" panose="020B0603020202020204" pitchFamily="34" charset="0"/>
              </a:rPr>
              <a:t>	Englisch	  	  90 Minuten</a:t>
            </a:r>
          </a:p>
          <a:p>
            <a:pPr marL="355600" lvl="1" indent="-354013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Zur ersten Orientierung stehen zusätzlich 10 Minuten zur Verfügung</a:t>
            </a:r>
          </a:p>
          <a:p>
            <a:pPr marL="355600" lvl="1" indent="-354013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In Deutsch kommen weitere 10 Minuten zur Aufgabenauswahl hinzu</a:t>
            </a:r>
          </a:p>
          <a:p>
            <a:pPr algn="l"/>
            <a:endParaRPr lang="de-DE" sz="3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0413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 lnSpcReduction="10000"/>
          </a:bodyPr>
          <a:lstStyle/>
          <a:p>
            <a:pPr marL="355600" lvl="1" indent="-354013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Als Bearbeitungszeit für den </a:t>
            </a:r>
            <a:r>
              <a:rPr lang="de-DE" altLang="de-DE" sz="2800" b="1" dirty="0">
                <a:latin typeface="Trebuchet MS" panose="020B0603020202020204" pitchFamily="34" charset="0"/>
              </a:rPr>
              <a:t>Erweiterungskurs</a:t>
            </a:r>
            <a:r>
              <a:rPr lang="de-DE" altLang="de-DE" sz="2800" dirty="0">
                <a:latin typeface="Trebuchet MS" panose="020B0603020202020204" pitchFamily="34" charset="0"/>
              </a:rPr>
              <a:t> ist vorgegeben:</a:t>
            </a:r>
          </a:p>
          <a:p>
            <a:pPr marL="355600" lvl="2" indent="-354013" algn="l">
              <a:lnSpc>
                <a:spcPct val="100000"/>
              </a:lnSpc>
              <a:defRPr/>
            </a:pPr>
            <a:r>
              <a:rPr lang="de-DE" altLang="de-DE" sz="2800" b="1" dirty="0">
                <a:latin typeface="Trebuchet MS" panose="020B0603020202020204" pitchFamily="34" charset="0"/>
              </a:rPr>
              <a:t>	Deutsch 		150 Minuten</a:t>
            </a:r>
          </a:p>
          <a:p>
            <a:pPr marL="355600" lvl="2" indent="-354013" algn="l">
              <a:lnSpc>
                <a:spcPct val="100000"/>
              </a:lnSpc>
              <a:defRPr/>
            </a:pPr>
            <a:r>
              <a:rPr lang="de-DE" altLang="de-DE" sz="2800" b="1" dirty="0">
                <a:latin typeface="Trebuchet MS" panose="020B0603020202020204" pitchFamily="34" charset="0"/>
              </a:rPr>
              <a:t>	Mathematik	120 Minuten</a:t>
            </a:r>
          </a:p>
          <a:p>
            <a:pPr marL="355600" lvl="2" indent="-354013" algn="l">
              <a:lnSpc>
                <a:spcPct val="100000"/>
              </a:lnSpc>
              <a:defRPr/>
            </a:pPr>
            <a:r>
              <a:rPr lang="de-DE" altLang="de-DE" sz="2800" b="1" dirty="0">
                <a:latin typeface="Trebuchet MS" panose="020B0603020202020204" pitchFamily="34" charset="0"/>
              </a:rPr>
              <a:t>	Englisch		120 Minuten</a:t>
            </a:r>
          </a:p>
          <a:p>
            <a:pPr marL="355600" lvl="1" indent="-354013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Zur ersten Orientierung stehen zusätzlich 10 Minuten zur Verfügung</a:t>
            </a:r>
          </a:p>
          <a:p>
            <a:pPr marL="355600" lvl="1" indent="-354013" algn="l">
              <a:lnSpc>
                <a:spcPct val="150000"/>
              </a:lnSpc>
              <a:buClr>
                <a:srgbClr val="FF3399"/>
              </a:buClr>
              <a:defRPr/>
            </a:pPr>
            <a:r>
              <a:rPr lang="de-DE" altLang="de-DE" sz="2800" dirty="0">
                <a:latin typeface="Trebuchet MS" panose="020B0603020202020204" pitchFamily="34" charset="0"/>
              </a:rPr>
              <a:t>In Deutsch kommen weitere 10 Minuten zur Aufgabenauswahl hinzu</a:t>
            </a:r>
          </a:p>
          <a:p>
            <a:pPr algn="l">
              <a:defRPr/>
            </a:pPr>
            <a:endParaRPr lang="de-DE" altLang="de-DE" sz="3200" b="1" dirty="0">
              <a:sym typeface="Wingdings" pitchFamily="2" charset="2"/>
            </a:endParaRPr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0" y="6418847"/>
            <a:ext cx="12192000" cy="45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10724147" y="0"/>
            <a:ext cx="1467853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8410" y="287867"/>
            <a:ext cx="9144000" cy="552392"/>
          </a:xfrm>
        </p:spPr>
        <p:txBody>
          <a:bodyPr>
            <a:normAutofit/>
          </a:bodyPr>
          <a:lstStyle/>
          <a:p>
            <a:endParaRPr lang="de-D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63163" y="1089999"/>
            <a:ext cx="10042849" cy="5237673"/>
          </a:xfrm>
        </p:spPr>
        <p:txBody>
          <a:bodyPr>
            <a:normAutofit fontScale="55000" lnSpcReduction="20000"/>
          </a:bodyPr>
          <a:lstStyle/>
          <a:p>
            <a:pPr marL="355600" lvl="1" indent="-354013" algn="l">
              <a:lnSpc>
                <a:spcPct val="100000"/>
              </a:lnSpc>
              <a:buClr>
                <a:srgbClr val="FF3399"/>
              </a:buClr>
              <a:defRPr/>
            </a:pPr>
            <a:r>
              <a:rPr lang="de-DE" altLang="de-DE" sz="3600" dirty="0">
                <a:latin typeface="Trebuchet MS" panose="020B0603020202020204" pitchFamily="34" charset="0"/>
              </a:rPr>
              <a:t>Die Aufgaben werden von erfahrenen Lehrkräften entwickelt</a:t>
            </a:r>
          </a:p>
          <a:p>
            <a:pPr marL="355600" lvl="1" indent="-354013" algn="l">
              <a:lnSpc>
                <a:spcPct val="100000"/>
              </a:lnSpc>
              <a:defRPr/>
            </a:pPr>
            <a:endParaRPr lang="de-DE" altLang="de-DE" sz="3600" dirty="0">
              <a:latin typeface="Trebuchet MS" panose="020B0603020202020204" pitchFamily="34" charset="0"/>
            </a:endParaRPr>
          </a:p>
          <a:p>
            <a:pPr marL="355600" lvl="1" indent="-354013" algn="l">
              <a:lnSpc>
                <a:spcPct val="100000"/>
              </a:lnSpc>
              <a:buClr>
                <a:srgbClr val="FF3399"/>
              </a:buClr>
              <a:defRPr/>
            </a:pPr>
            <a:r>
              <a:rPr lang="de-DE" altLang="de-DE" sz="3600" dirty="0">
                <a:latin typeface="Trebuchet MS" panose="020B0603020202020204" pitchFamily="34" charset="0"/>
              </a:rPr>
              <a:t>Sie bestehen aus zwei Teilen:</a:t>
            </a:r>
          </a:p>
          <a:p>
            <a:pPr marL="355600" lvl="2" indent="-354013" algn="l">
              <a:lnSpc>
                <a:spcPts val="2600"/>
              </a:lnSpc>
              <a:defRPr/>
            </a:pPr>
            <a:r>
              <a:rPr lang="de-DE" altLang="de-DE" sz="3600" dirty="0">
                <a:latin typeface="Trebuchet MS" panose="020B0603020202020204" pitchFamily="34" charset="0"/>
              </a:rPr>
              <a:t>	der 1. Teil überprüft Basiskompetenzen der Klassen 5-10 </a:t>
            </a:r>
          </a:p>
          <a:p>
            <a:pPr marL="355600" lvl="2" indent="-354013" algn="l">
              <a:lnSpc>
                <a:spcPts val="2600"/>
              </a:lnSpc>
              <a:defRPr/>
            </a:pPr>
            <a:r>
              <a:rPr lang="de-DE" altLang="de-DE" sz="3600" dirty="0">
                <a:latin typeface="Trebuchet MS" panose="020B0603020202020204" pitchFamily="34" charset="0"/>
              </a:rPr>
              <a:t>	der 2. Teil bezieht sich auf Themenbereiche der Klassen 9-10</a:t>
            </a:r>
          </a:p>
          <a:p>
            <a:pPr marL="355600" lvl="1" indent="-354013" algn="l">
              <a:lnSpc>
                <a:spcPct val="100000"/>
              </a:lnSpc>
              <a:defRPr/>
            </a:pPr>
            <a:endParaRPr lang="de-DE" altLang="de-DE" sz="3600" dirty="0">
              <a:latin typeface="Trebuchet MS" panose="020B0603020202020204" pitchFamily="34" charset="0"/>
            </a:endParaRPr>
          </a:p>
          <a:p>
            <a:pPr marL="355600" lvl="1" indent="-354013" algn="l">
              <a:lnSpc>
                <a:spcPct val="100000"/>
              </a:lnSpc>
              <a:buClr>
                <a:srgbClr val="FF3399"/>
              </a:buClr>
              <a:defRPr/>
            </a:pPr>
            <a:r>
              <a:rPr lang="de-DE" altLang="de-DE" sz="3600" dirty="0">
                <a:latin typeface="Trebuchet MS" panose="020B0603020202020204" pitchFamily="34" charset="0"/>
              </a:rPr>
              <a:t>Im Fach Deutsch stehen zwei Aufgaben zur </a:t>
            </a:r>
            <a:r>
              <a:rPr lang="de-DE" altLang="de-DE" sz="3600" dirty="0" smtClean="0">
                <a:latin typeface="Trebuchet MS" panose="020B0603020202020204" pitchFamily="34" charset="0"/>
              </a:rPr>
              <a:t>Auswahl</a:t>
            </a:r>
          </a:p>
          <a:p>
            <a:pPr marL="355600" lvl="1" indent="-354013" algn="l">
              <a:lnSpc>
                <a:spcPct val="100000"/>
              </a:lnSpc>
              <a:buClr>
                <a:srgbClr val="FF3399"/>
              </a:buClr>
              <a:defRPr/>
            </a:pPr>
            <a:endParaRPr lang="de-DE" altLang="de-DE" sz="3600" dirty="0">
              <a:latin typeface="Trebuchet MS" panose="020B0603020202020204" pitchFamily="34" charset="0"/>
            </a:endParaRPr>
          </a:p>
          <a:p>
            <a:pPr algn="l">
              <a:spcBef>
                <a:spcPct val="50000"/>
              </a:spcBef>
              <a:defRPr/>
            </a:pPr>
            <a:r>
              <a:rPr lang="de-DE" altLang="de-DE" sz="3600" b="1" dirty="0">
                <a:latin typeface="Trebuchet MS" panose="020B0603020202020204" pitchFamily="34" charset="0"/>
                <a:cs typeface="Arial" panose="020B0604020202020204" pitchFamily="34" charset="0"/>
              </a:rPr>
              <a:t>Die Aufgaben werden für alle Schüler landesweit zentral entwickelt, NICHT von unseren Lehrern!</a:t>
            </a:r>
          </a:p>
          <a:p>
            <a:pPr algn="l">
              <a:spcBef>
                <a:spcPct val="20000"/>
              </a:spcBef>
              <a:buClr>
                <a:srgbClr val="FF3399"/>
              </a:buClr>
              <a:defRPr/>
            </a:pPr>
            <a:r>
              <a:rPr lang="de-DE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Stoff aus 9 und 10</a:t>
            </a:r>
          </a:p>
          <a:p>
            <a:pPr algn="l">
              <a:spcBef>
                <a:spcPct val="20000"/>
              </a:spcBef>
              <a:buClr>
                <a:srgbClr val="FF3399"/>
              </a:buClr>
              <a:defRPr/>
            </a:pPr>
            <a:r>
              <a:rPr lang="de-DE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inhaltliche Schwerpunkte der Klasse 10</a:t>
            </a:r>
          </a:p>
          <a:p>
            <a:pPr algn="l">
              <a:spcBef>
                <a:spcPct val="20000"/>
              </a:spcBef>
              <a:buClr>
                <a:srgbClr val="FF3399"/>
              </a:buClr>
              <a:defRPr/>
            </a:pPr>
            <a:r>
              <a:rPr lang="de-DE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es gibt unterrichtliche Vorgaben und Aufgabenbeispiele für die einzelnen Fächer</a:t>
            </a:r>
          </a:p>
          <a:p>
            <a:pPr algn="l">
              <a:spcBef>
                <a:spcPct val="20000"/>
              </a:spcBef>
              <a:buFontTx/>
              <a:buChar char="•"/>
              <a:defRPr/>
            </a:pPr>
            <a:endParaRPr lang="de-DE" altLang="de-DE" sz="3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20000"/>
              </a:spcBef>
              <a:defRPr/>
            </a:pPr>
            <a:r>
              <a:rPr lang="en-US" altLang="de-DE" sz="3600" b="1" dirty="0" err="1" smtClean="0">
                <a:latin typeface="Trebuchet MS" panose="020B0603020202020204" pitchFamily="34" charset="0"/>
                <a:cs typeface="Arial" panose="020B0604020202020204" pitchFamily="34" charset="0"/>
              </a:rPr>
              <a:t>Effektive</a:t>
            </a:r>
            <a:r>
              <a:rPr lang="en-US" altLang="de-DE" sz="3600" b="1" dirty="0" smtClean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36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Nutzung</a:t>
            </a:r>
            <a:r>
              <a:rPr lang="en-US" altLang="de-DE" sz="3600" b="1" dirty="0">
                <a:latin typeface="Trebuchet MS" panose="020B0603020202020204" pitchFamily="34" charset="0"/>
                <a:cs typeface="Arial" panose="020B0604020202020204" pitchFamily="34" charset="0"/>
              </a:rPr>
              <a:t> des </a:t>
            </a:r>
            <a:r>
              <a:rPr lang="en-US" altLang="de-DE" sz="36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Unterrichts</a:t>
            </a:r>
            <a:r>
              <a:rPr lang="en-US" altLang="de-DE" sz="3600" b="1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36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mit</a:t>
            </a:r>
            <a:r>
              <a:rPr lang="en-US" altLang="de-DE" sz="3600" b="1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36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Vor</a:t>
            </a:r>
            <a:r>
              <a:rPr lang="en-US" altLang="de-DE" sz="3600" b="1" dirty="0">
                <a:latin typeface="Trebuchet MS" panose="020B0603020202020204" pitchFamily="34" charset="0"/>
                <a:cs typeface="Arial" panose="020B0604020202020204" pitchFamily="34" charset="0"/>
              </a:rPr>
              <a:t>- und </a:t>
            </a:r>
            <a:r>
              <a:rPr lang="en-US" altLang="de-DE" sz="3600" b="1" dirty="0" err="1">
                <a:latin typeface="Trebuchet MS" panose="020B0603020202020204" pitchFamily="34" charset="0"/>
                <a:cs typeface="Arial" panose="020B0604020202020204" pitchFamily="34" charset="0"/>
              </a:rPr>
              <a:t>Nachbereitung</a:t>
            </a:r>
            <a:r>
              <a:rPr lang="en-US" altLang="de-DE" sz="3600" b="1" dirty="0">
                <a:latin typeface="Trebuchet MS" panose="020B0603020202020204" pitchFamily="34" charset="0"/>
                <a:cs typeface="Arial" panose="020B0604020202020204" pitchFamily="34" charset="0"/>
              </a:rPr>
              <a:t>:</a:t>
            </a:r>
          </a:p>
          <a:p>
            <a:pPr algn="l">
              <a:spcBef>
                <a:spcPct val="20000"/>
              </a:spcBef>
              <a:defRPr/>
            </a:pPr>
            <a:endParaRPr lang="en-US" altLang="de-DE" sz="3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ct val="20000"/>
              </a:spcBef>
              <a:defRPr/>
            </a:pPr>
            <a:r>
              <a:rPr lang="en-US" altLang="de-DE" sz="3600" dirty="0" err="1">
                <a:latin typeface="Trebuchet MS" panose="020B0603020202020204" pitchFamily="34" charset="0"/>
                <a:cs typeface="Arial" panose="020B0604020202020204" pitchFamily="34" charset="0"/>
              </a:rPr>
              <a:t>Pünktlichkeit</a:t>
            </a:r>
            <a:r>
              <a:rPr lang="en-US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3600" dirty="0" err="1">
                <a:latin typeface="Trebuchet MS" panose="020B0603020202020204" pitchFamily="34" charset="0"/>
                <a:cs typeface="Arial" panose="020B0604020202020204" pitchFamily="34" charset="0"/>
              </a:rPr>
              <a:t>Schultasche</a:t>
            </a:r>
            <a:r>
              <a:rPr lang="en-US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3600" dirty="0" err="1" smtClean="0">
                <a:latin typeface="Trebuchet MS" panose="020B0603020202020204" pitchFamily="34" charset="0"/>
                <a:cs typeface="Arial" panose="020B0604020202020204" pitchFamily="34" charset="0"/>
              </a:rPr>
              <a:t>Lernaufgaben</a:t>
            </a:r>
            <a:r>
              <a:rPr lang="en-US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, </a:t>
            </a:r>
            <a:r>
              <a:rPr lang="en-US" altLang="de-DE" sz="3600" dirty="0" err="1">
                <a:latin typeface="Trebuchet MS" panose="020B0603020202020204" pitchFamily="34" charset="0"/>
                <a:cs typeface="Arial" panose="020B0604020202020204" pitchFamily="34" charset="0"/>
              </a:rPr>
              <a:t>keine</a:t>
            </a:r>
            <a:r>
              <a:rPr lang="en-US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3600" dirty="0" err="1">
                <a:latin typeface="Trebuchet MS" panose="020B0603020202020204" pitchFamily="34" charset="0"/>
                <a:cs typeface="Arial" panose="020B0604020202020204" pitchFamily="34" charset="0"/>
              </a:rPr>
              <a:t>Störungen</a:t>
            </a:r>
            <a:r>
              <a:rPr lang="en-US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3600" dirty="0" err="1">
                <a:latin typeface="Trebuchet MS" panose="020B0603020202020204" pitchFamily="34" charset="0"/>
                <a:cs typeface="Arial" panose="020B0604020202020204" pitchFamily="34" charset="0"/>
              </a:rPr>
              <a:t>im</a:t>
            </a:r>
            <a:r>
              <a:rPr lang="en-US" altLang="de-DE" sz="3600" dirty="0">
                <a:latin typeface="Trebuchet MS" panose="020B0603020202020204" pitchFamily="34" charset="0"/>
                <a:cs typeface="Arial" panose="020B0604020202020204" pitchFamily="34" charset="0"/>
              </a:rPr>
              <a:t> </a:t>
            </a:r>
            <a:r>
              <a:rPr lang="en-US" altLang="de-DE" sz="3600" dirty="0" err="1">
                <a:latin typeface="Trebuchet MS" panose="020B0603020202020204" pitchFamily="34" charset="0"/>
                <a:cs typeface="Arial" panose="020B0604020202020204" pitchFamily="34" charset="0"/>
              </a:rPr>
              <a:t>Unterricht</a:t>
            </a:r>
            <a:endParaRPr lang="en-US" altLang="de-DE" sz="3600" dirty="0">
              <a:latin typeface="Trebuchet MS" panose="020B0603020202020204" pitchFamily="34" charset="0"/>
              <a:cs typeface="Arial" panose="020B0604020202020204" pitchFamily="34" charset="0"/>
            </a:endParaRPr>
          </a:p>
          <a:p>
            <a:pPr marL="355600" lvl="1" indent="-354013">
              <a:lnSpc>
                <a:spcPct val="100000"/>
              </a:lnSpc>
              <a:buClr>
                <a:srgbClr val="FF3399"/>
              </a:buClr>
              <a:defRPr/>
            </a:pPr>
            <a:endParaRPr lang="de-DE" altLang="de-DE" sz="2400" dirty="0"/>
          </a:p>
          <a:p>
            <a:pPr algn="l">
              <a:defRPr/>
            </a:pPr>
            <a:endParaRPr lang="de-DE" altLang="de-DE" sz="3200" dirty="0"/>
          </a:p>
        </p:txBody>
      </p:sp>
      <p:pic>
        <p:nvPicPr>
          <p:cNvPr id="2049" name="Grafik 11" descr="Schullogo_gra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1301" y="521285"/>
            <a:ext cx="984250" cy="98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Gerader Verbinder 5"/>
          <p:cNvCxnSpPr/>
          <p:nvPr/>
        </p:nvCxnSpPr>
        <p:spPr>
          <a:xfrm>
            <a:off x="1054635" y="11041648"/>
            <a:ext cx="121920" cy="0"/>
          </a:xfrm>
          <a:prstGeom prst="line">
            <a:avLst/>
          </a:prstGeom>
          <a:ln w="317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798138" y="6517662"/>
            <a:ext cx="8271791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Gesamtschule Niederzier/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Merzenich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Sekundarstufen I und II 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3" name="Picture 5" descr="Weltethos-Logo"/>
          <p:cNvPicPr>
            <a:picLocks noChangeAspect="1" noChangeArrowheads="1"/>
          </p:cNvPicPr>
          <p:nvPr/>
        </p:nvPicPr>
        <p:blipFill>
          <a:blip r:embed="rId4" cstate="print">
            <a:lum bright="-26000" contrast="8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4175" y="3886674"/>
            <a:ext cx="623887" cy="62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ili_nur_Globus_farbe"/>
          <p:cNvPicPr>
            <a:picLocks noChangeAspect="1" noChangeArrowheads="1"/>
          </p:cNvPicPr>
          <p:nvPr/>
        </p:nvPicPr>
        <p:blipFill>
          <a:blip r:embed="rId5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416" y="5040139"/>
            <a:ext cx="595313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10"/>
          <a:stretch/>
        </p:blipFill>
        <p:spPr bwMode="auto">
          <a:xfrm>
            <a:off x="11184814" y="2944348"/>
            <a:ext cx="562610" cy="409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 descr="C:\Users\moph\AppData\Local\Microsoft\Windows\INetCache\Content.Word\SORSMC.EMF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9073" y="2037387"/>
            <a:ext cx="914400" cy="3124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725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M_Vorlage.potx" id="{174C3550-61F7-4CCA-9CBE-0587A4FCB8DF}" vid="{CAE40897-9E8A-4B1D-88FA-13C7237EF4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762</Words>
  <Application>Microsoft Office PowerPoint</Application>
  <PresentationFormat>Breitbild</PresentationFormat>
  <Paragraphs>121</Paragraphs>
  <Slides>15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Trebuchet MS</vt:lpstr>
      <vt:lpstr>Wingdings</vt:lpstr>
      <vt:lpstr>Wingdings 3</vt:lpstr>
      <vt:lpstr>Office Theme</vt:lpstr>
      <vt:lpstr>Zentrale Prüfungen 10         Gesamtschule</vt:lpstr>
      <vt:lpstr>       Alle Schülerinnen und Schüler der Jahrgangsstufe 10 nehmen teil  Schriftliche Prüfungen mit zentral gestellten Aufgaben in den Fächern:   Deutsch, Mathematik und Englisch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Erste Lehrerkonferenz am  28.08.2017</dc:title>
  <dc:creator>Stefan Moeller</dc:creator>
  <cp:lastModifiedBy>VW - Ulli Flohr</cp:lastModifiedBy>
  <cp:revision>32</cp:revision>
  <cp:lastPrinted>2021-08-30T14:43:07Z</cp:lastPrinted>
  <dcterms:created xsi:type="dcterms:W3CDTF">2017-08-23T12:49:34Z</dcterms:created>
  <dcterms:modified xsi:type="dcterms:W3CDTF">2023-08-21T14:52:07Z</dcterms:modified>
</cp:coreProperties>
</file>